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92" r:id="rId3"/>
    <p:sldId id="264" r:id="rId4"/>
    <p:sldId id="269" r:id="rId5"/>
    <p:sldId id="270" r:id="rId6"/>
    <p:sldId id="291" r:id="rId7"/>
    <p:sldId id="271" r:id="rId8"/>
    <p:sldId id="319" r:id="rId9"/>
    <p:sldId id="272" r:id="rId10"/>
    <p:sldId id="273" r:id="rId11"/>
    <p:sldId id="285" r:id="rId12"/>
    <p:sldId id="300" r:id="rId13"/>
    <p:sldId id="299" r:id="rId14"/>
    <p:sldId id="287" r:id="rId15"/>
    <p:sldId id="288" r:id="rId16"/>
    <p:sldId id="275" r:id="rId17"/>
    <p:sldId id="289" r:id="rId18"/>
    <p:sldId id="317" r:id="rId19"/>
    <p:sldId id="274" r:id="rId20"/>
    <p:sldId id="276" r:id="rId21"/>
    <p:sldId id="301" r:id="rId22"/>
    <p:sldId id="302" r:id="rId23"/>
    <p:sldId id="290" r:id="rId24"/>
    <p:sldId id="280" r:id="rId25"/>
    <p:sldId id="283" r:id="rId26"/>
    <p:sldId id="284" r:id="rId27"/>
    <p:sldId id="305" r:id="rId28"/>
    <p:sldId id="259" r:id="rId29"/>
    <p:sldId id="303" r:id="rId30"/>
    <p:sldId id="304" r:id="rId31"/>
    <p:sldId id="293" r:id="rId32"/>
    <p:sldId id="316" r:id="rId33"/>
    <p:sldId id="261" r:id="rId34"/>
    <p:sldId id="315" r:id="rId35"/>
    <p:sldId id="298" r:id="rId36"/>
    <p:sldId id="260" r:id="rId37"/>
    <p:sldId id="258" r:id="rId38"/>
    <p:sldId id="296" r:id="rId39"/>
    <p:sldId id="295" r:id="rId40"/>
    <p:sldId id="307" r:id="rId41"/>
    <p:sldId id="308" r:id="rId42"/>
    <p:sldId id="309" r:id="rId43"/>
    <p:sldId id="310" r:id="rId44"/>
    <p:sldId id="263" r:id="rId45"/>
    <p:sldId id="306" r:id="rId46"/>
    <p:sldId id="311" r:id="rId47"/>
    <p:sldId id="318" r:id="rId48"/>
    <p:sldId id="313" r:id="rId49"/>
    <p:sldId id="297" r:id="rId50"/>
    <p:sldId id="320" r:id="rId51"/>
    <p:sldId id="312" r:id="rId52"/>
    <p:sldId id="262" r:id="rId53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44506-3250-4A7A-89D4-2BD3435531E4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F1997-4C60-4024-9796-B970DEC5ECCF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3026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57df0fed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57df0fed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57df0fe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57df0fed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57df0fed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57df0fed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57df0fed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57df0fed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19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57df0fe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57df0fe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57df0fe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57df0fe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60CDC-B90A-4A18-BB0D-386BA179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CB22F83-762B-42ED-AF87-D4D90BD79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DC3449-F761-4848-BC90-52E648BCE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44073E-5538-482A-BB3B-80DDB136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710830-913E-4320-9FC5-2A143FCA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6280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EEE784-BFDB-4B7A-93B5-BBA2311E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E294788-5703-41C1-A056-E39D830F2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A48A92-B83B-405F-A7FE-569F39BF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DBB46E-8571-46AD-A8E5-AE31DBE0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9BAEF5-E76D-4C25-9D3B-6FF03306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2482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2C60CDB-8FC1-432D-ABE8-51A709C208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46CC9B-958E-4AF5-9417-84533510C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1051BA-A0BE-48FE-9628-599DE1414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113615-53DF-4E02-AB6A-B6CFF66D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4DF38B-2920-4175-AAC2-5D28D608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79674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HK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99591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98275-FCFA-43BE-A67F-2EF60A8A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76331A-C50E-4E06-B498-29FA117B1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26F1C4-08BA-4D2F-8A5D-B33C50C70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DB5CBA-F63A-4AFC-924E-F69CF44C2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9996D6-A1A3-4C28-A153-68304897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5256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EE8DE-BDE6-4582-A871-7867B06F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D87947-4CBF-4AD1-A1DB-71554EB35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465364-A514-421E-B4D8-35CD8888C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B333A5-FD2F-4514-A0F6-0A76DC89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603BC9-1C6E-43E2-9D92-C5A3F206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7837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19CB75-3A5D-4A10-9CDA-CEC815ED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A95029-D592-487C-8EB5-9B7F22C6D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F78FFA-3B4D-47A2-8011-B5CA0A73B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7A47AB-32FF-4A7A-A586-30554659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B4CDE8-0AEB-452B-8D2E-D3BDFA71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D9B46A-45E2-479A-8450-CC94165A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2813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02B28B-06B1-46FE-AD51-42161004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69D75E-4C5F-4327-912F-BD3D31047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E5617B-DEA4-4DC0-BE5B-C4539D1F0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C5EFA-8AC9-46EF-9604-89F8951FF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E4187CD-720A-44F3-94CB-C60881897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35B1E7D-B76E-4E6B-88B7-152759DC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B22958B-8FF1-488C-A463-DCB790B4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CD8210-D3A9-45FC-8F98-E97E7337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583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CBFCE-0891-4410-B953-6F0611FF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672D2D3-3A5B-4FF9-AA03-A589E4D26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EE3E667-026E-4A0C-B16F-06EA3606F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D0FF2A-2F92-481C-A855-D28F05E1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0011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6AE1C4F-5E3C-4949-BD88-490C114DD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534665-037E-4A85-A6B1-D0443EC8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A7BE41-78FB-4952-99EB-05F420B5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984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2FCEF-B09C-4EBA-A8CC-85A0212C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30BA16-E0AA-46B6-B8F4-8D6A2DAE6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40A834-F3E3-496B-9582-6EE0B7C98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F8ED2A-5F33-4D16-98AF-AC22DE73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A1C984-F0B2-4BE2-8433-E48DF30D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18BAE3F-D45F-46CE-81C0-D1222928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9141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C6BEE-5C38-47E9-BC7D-85FC7A75E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EE88FF-2BB7-43FD-8221-69BD56E7E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75A4C3-E8E0-4BA5-B80F-5294403B7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7C2C32-E9D1-460A-B7D3-6EDF84E6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58A18B-E729-4E56-9D81-4175A4699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38C0D3C-CEEC-4C84-B0E7-48A8A524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4928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A386695-2F4A-4E13-9341-23E1AB20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941DB4-043D-4A25-AE5D-A8A4A43EB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B53FF2-3F0D-47FE-91B3-ED5251EB6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16ED1-E5D8-4FCB-AFBA-BE4174DB5DA7}" type="datetimeFigureOut">
              <a:rPr lang="zh-HK" altLang="en-US" smtClean="0"/>
              <a:t>28/11/2021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8B301F-847B-404A-A3D2-ACCA44781F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94B8E5-BF14-48D2-A5DB-D18C182D2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3F871-EBD3-48AF-B23E-00F6D5C869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343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00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86566-1BAE-44EE-8809-D3A6F221E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dirty="0"/>
              <a:t>Math4900 Project Defense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994905-42FF-4245-9362-6C56C30FE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dirty="0"/>
              <a:t>Group 1: Lai Chun Yin (1155125168)</a:t>
            </a:r>
          </a:p>
          <a:p>
            <a:r>
              <a:rPr lang="en-US" altLang="zh-HK" dirty="0"/>
              <a:t>Lui Him (1155127647)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86173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zh-HK"/>
              <a:t>Staircase effect</a:t>
            </a:r>
            <a:endParaRPr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380990" indent="-380990"/>
            <a:r>
              <a:rPr lang="zh-HK" dirty="0">
                <a:solidFill>
                  <a:schemeClr val="tx1"/>
                </a:solidFill>
              </a:rPr>
              <a:t>Favours solutions that are piecewise constant</a:t>
            </a:r>
            <a:endParaRPr dirty="0">
              <a:solidFill>
                <a:schemeClr val="tx1"/>
              </a:solidFill>
            </a:endParaRPr>
          </a:p>
          <a:p>
            <a:pPr marL="380990" indent="-380990">
              <a:spcBef>
                <a:spcPts val="1600"/>
              </a:spcBef>
            </a:pPr>
            <a:r>
              <a:rPr lang="zh-HK" dirty="0">
                <a:solidFill>
                  <a:schemeClr val="tx1"/>
                </a:solidFill>
              </a:rPr>
              <a:t>Create “false” edges</a:t>
            </a:r>
            <a:endParaRPr dirty="0">
              <a:solidFill>
                <a:schemeClr val="tx1"/>
              </a:solidFill>
            </a:endParaRPr>
          </a:p>
          <a:p>
            <a:pPr marL="380990" indent="-380990">
              <a:spcBef>
                <a:spcPts val="1600"/>
              </a:spcBef>
              <a:spcAft>
                <a:spcPts val="1600"/>
              </a:spcAft>
            </a:pPr>
            <a:r>
              <a:rPr lang="zh-HK" dirty="0">
                <a:solidFill>
                  <a:schemeClr val="tx1"/>
                </a:solidFill>
              </a:rPr>
              <a:t>Lose some textures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8E603-DFD7-493F-B0EB-43C98233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Piecewise constant solution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2941EC-F12D-4B4D-834A-016DFAC98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07A595-E2DE-4EB9-AB01-A3833D6C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0" y="1271243"/>
            <a:ext cx="11091747" cy="26426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5B4531-7809-4B44-A791-87C5B2A6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4092"/>
            <a:ext cx="12192000" cy="310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1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0E6C2C-F25E-4107-807C-0B8AD55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Piecewise constant solution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846D55-F9BC-4ACC-BA6F-7FF229902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DD06DF-8419-4D4E-B935-9FBC006B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42720"/>
            <a:ext cx="6096000" cy="54152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377B8C-36D8-4A48-B7CB-4AA15015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317848"/>
            <a:ext cx="6096001" cy="569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9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549BB-423A-4AD6-9670-521B298A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Piecewise constant solution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2D164A-CBE3-4ACF-8162-596FEA42C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E43B55-61A5-4E3C-85DA-42863B73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6966"/>
            <a:ext cx="6310320" cy="53283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006AC8-F8C7-42ED-B9B9-638EA863E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21" y="1282147"/>
            <a:ext cx="5881679" cy="55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02944-7989-4C63-970E-86005E48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What causes “staircase effect” ?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5754CCA-E590-444E-8DF9-F26F352807C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HK" dirty="0">
                    <a:solidFill>
                      <a:schemeClr val="tx1"/>
                    </a:solidFill>
                  </a:rPr>
                  <a:t>L1 norm often gives sparse solution, i.e. the solution contains many zero elements</a:t>
                </a: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In our problem, we minimize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lim>
                      </m:limLow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sSubSup>
                        <m:sSubSup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HK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HK" b="0" dirty="0">
                    <a:solidFill>
                      <a:schemeClr val="tx1"/>
                    </a:solidFill>
                    <a:latin typeface="+mn-lt"/>
                  </a:rPr>
                  <a:t>This means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K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HK" b="0" dirty="0">
                    <a:solidFill>
                      <a:schemeClr val="tx1"/>
                    </a:solidFill>
                    <a:latin typeface="+mn-lt"/>
                  </a:rPr>
                  <a:t> is zero at many pixels, so u is a piecewise constant function</a:t>
                </a:r>
              </a:p>
              <a:p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5754CCA-E590-444E-8DF9-F26F35280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090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6B083-6BEC-455F-850F-AB662753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Comparison of L1 norm and L2 norm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AECF1E-E705-4F71-963A-7ECB89110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11" y="2004600"/>
            <a:ext cx="11360800" cy="4555200"/>
          </a:xfrm>
        </p:spPr>
        <p:txBody>
          <a:bodyPr/>
          <a:lstStyle/>
          <a:p>
            <a:endParaRPr lang="zh-HK" altLang="en-US" dirty="0"/>
          </a:p>
        </p:txBody>
      </p:sp>
      <p:pic>
        <p:nvPicPr>
          <p:cNvPr id="1026" name="Picture 2" descr="Why L1 norm creates Sparsity compared with L2 norm | by Satishkumar  Moparthi | Medium">
            <a:extLst>
              <a:ext uri="{FF2B5EF4-FFF2-40B4-BE49-F238E27FC236}">
                <a16:creationId xmlns:a16="http://schemas.microsoft.com/office/drawing/2014/main" id="{E5377E8A-82B1-4DD2-9640-85F43FD6AF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11" y="1356967"/>
            <a:ext cx="1016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35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441A0-B291-4CAD-B567-5B97CB70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HK" altLang="zh-HK" dirty="0"/>
              <a:t>Modified TV Model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AB9B4AFB-DE9E-46E6-94F4-E1F33A008F8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{ </m:t>
                          </m:r>
                          <m:f>
                            <m:f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HK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HK" dirty="0"/>
              </a:p>
              <a:p>
                <a:pPr marL="152396" indent="0">
                  <a:buNone/>
                </a:pPr>
                <a:r>
                  <a:rPr lang="en-US" altLang="zh-HK" dirty="0"/>
                  <a:t> </a:t>
                </a:r>
                <a:r>
                  <a:rPr lang="en-US" altLang="zh-HK" dirty="0">
                    <a:solidFill>
                      <a:schemeClr val="tx1"/>
                    </a:solidFill>
                  </a:rPr>
                  <a:t>where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:r>
                  <a:rPr lang="en-US" altLang="zh-HK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HK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dirty="0">
                    <a:solidFill>
                      <a:schemeClr val="tx1"/>
                    </a:solidFill>
                  </a:rPr>
                  <a:t>is the convolution between image f and the Gaussian kernel with 		standard deviation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altLang="zh-HK" b="0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:endParaRPr lang="zh-HK" altLang="en-US" dirty="0"/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AB9B4AFB-DE9E-46E6-94F4-E1F33A008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16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47AF4-7E8D-4C94-9AAF-DDA6189E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Role of the function g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211E11D9-883D-44B5-9384-642AFF19479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:endParaRPr lang="en-US" altLang="zh-HK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HK" dirty="0">
                    <a:solidFill>
                      <a:schemeClr val="tx1"/>
                    </a:solidFill>
                  </a:rPr>
                  <a:t> is a smoothed image (without noise)</a:t>
                </a: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 g is an edge detector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K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HK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zh-HK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HK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altLang="zh-HK" dirty="0">
                    <a:solidFill>
                      <a:schemeClr val="tx1"/>
                    </a:solidFill>
                  </a:rPr>
                  <a:t>  is the gradient of the smoothed image</a:t>
                </a:r>
              </a:p>
              <a:p>
                <a:pPr lvl="1"/>
                <a:r>
                  <a:rPr lang="en-US" altLang="zh-HK" dirty="0">
                    <a:solidFill>
                      <a:schemeClr val="tx1"/>
                    </a:solidFill>
                  </a:rPr>
                  <a:t>The value is large on the edges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HK" dirty="0">
                    <a:solidFill>
                      <a:schemeClr val="tx1"/>
                    </a:solidFill>
                  </a:rPr>
                  <a:t>  g is small on edges</a:t>
                </a:r>
              </a:p>
              <a:p>
                <a:pPr lvl="1"/>
                <a:endParaRPr lang="en-US" altLang="zh-HK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zh-HK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zh-HK" dirty="0">
                  <a:solidFill>
                    <a:schemeClr val="tx1"/>
                  </a:solidFill>
                </a:endParaRPr>
              </a:p>
              <a:p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211E11D9-883D-44B5-9384-642AFF194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50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81B64D-A065-4EC2-96A5-E4FA4408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Role of the function g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805326-1264-4C90-B0AC-44AFA1F81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3D35A4C-43B3-4E0B-9723-3F44523B03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2984672"/>
                  </p:ext>
                </p:extLst>
              </p:nvPr>
            </p:nvGraphicFramePr>
            <p:xfrm>
              <a:off x="1324429" y="2080381"/>
              <a:ext cx="9615716" cy="389587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403929">
                      <a:extLst>
                        <a:ext uri="{9D8B030D-6E8A-4147-A177-3AD203B41FA5}">
                          <a16:colId xmlns:a16="http://schemas.microsoft.com/office/drawing/2014/main" val="3345884886"/>
                        </a:ext>
                      </a:extLst>
                    </a:gridCol>
                    <a:gridCol w="2403929">
                      <a:extLst>
                        <a:ext uri="{9D8B030D-6E8A-4147-A177-3AD203B41FA5}">
                          <a16:colId xmlns:a16="http://schemas.microsoft.com/office/drawing/2014/main" val="789370107"/>
                        </a:ext>
                      </a:extLst>
                    </a:gridCol>
                    <a:gridCol w="2403929">
                      <a:extLst>
                        <a:ext uri="{9D8B030D-6E8A-4147-A177-3AD203B41FA5}">
                          <a16:colId xmlns:a16="http://schemas.microsoft.com/office/drawing/2014/main" val="3539875767"/>
                        </a:ext>
                      </a:extLst>
                    </a:gridCol>
                    <a:gridCol w="2403929">
                      <a:extLst>
                        <a:ext uri="{9D8B030D-6E8A-4147-A177-3AD203B41FA5}">
                          <a16:colId xmlns:a16="http://schemas.microsoft.com/office/drawing/2014/main" val="2063928354"/>
                        </a:ext>
                      </a:extLst>
                    </a:gridCol>
                  </a:tblGrid>
                  <a:tr h="973969">
                    <a:tc>
                      <a:txBody>
                        <a:bodyPr/>
                        <a:lstStyle/>
                        <a:p>
                          <a:endParaRPr lang="zh-HK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HK" sz="1800" b="1" kern="1200" smtClean="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HK" sz="1800" b="1" kern="1200" smtClean="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∇u</m:t>
                                </m:r>
                                <m:r>
                                  <a:rPr lang="en-US" altLang="zh-HK" sz="1800" b="1" i="1" kern="1200">
                                    <a:solidFill>
                                      <a:schemeClr val="l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ctrlPr>
                                      <a:rPr lang="zh-TW" altLang="zh-HK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HK" sz="1800" b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∇</m:t>
                                    </m:r>
                                    <m:sSub>
                                      <m:sSubPr>
                                        <m:ctrlPr>
                                          <a:rPr lang="zh-TW" altLang="zh-HK" sz="1800" b="1" i="1" kern="12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HK" sz="1800" b="1" i="1" kern="12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a:rPr lang="en-US" altLang="zh-HK" sz="1800" b="1" i="1" kern="12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HK" sz="1800" b="1" i="1" kern="1200">
                                            <a:solidFill>
                                              <a:schemeClr val="lt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𝜎</m:t>
                                        </m:r>
                                      </m:sub>
                                    </m:sSub>
                                    <m:r>
                                      <a:rPr lang="en-US" altLang="zh-HK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∗</m:t>
                                    </m:r>
                                    <m:r>
                                      <a:rPr lang="en-US" altLang="zh-HK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  <m:r>
                                      <a:rPr lang="en-US" altLang="zh-HK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zh-TW" altLang="zh-HK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800" b="1" i="1" kern="12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altLang="zh-HK" sz="1800" b="1" i="1" kern="12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K" dirty="0"/>
                            <a:t>g</a:t>
                          </a:r>
                          <a:endParaRPr lang="zh-HK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46596"/>
                      </a:ext>
                    </a:extLst>
                  </a:tr>
                  <a:tr h="973969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Noise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High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Small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High</a:t>
                          </a:r>
                          <a:endParaRPr lang="zh-HK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619987"/>
                      </a:ext>
                    </a:extLst>
                  </a:tr>
                  <a:tr h="973969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Edge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High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High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Small</a:t>
                          </a:r>
                          <a:endParaRPr lang="zh-HK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543479"/>
                      </a:ext>
                    </a:extLst>
                  </a:tr>
                  <a:tr h="973969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Interior points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Small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Small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High</a:t>
                          </a:r>
                          <a:endParaRPr lang="zh-HK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41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3D35A4C-43B3-4E0B-9723-3F44523B03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2984672"/>
                  </p:ext>
                </p:extLst>
              </p:nvPr>
            </p:nvGraphicFramePr>
            <p:xfrm>
              <a:off x="1324429" y="2080381"/>
              <a:ext cx="9615716" cy="389587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403929">
                      <a:extLst>
                        <a:ext uri="{9D8B030D-6E8A-4147-A177-3AD203B41FA5}">
                          <a16:colId xmlns:a16="http://schemas.microsoft.com/office/drawing/2014/main" val="3345884886"/>
                        </a:ext>
                      </a:extLst>
                    </a:gridCol>
                    <a:gridCol w="2403929">
                      <a:extLst>
                        <a:ext uri="{9D8B030D-6E8A-4147-A177-3AD203B41FA5}">
                          <a16:colId xmlns:a16="http://schemas.microsoft.com/office/drawing/2014/main" val="789370107"/>
                        </a:ext>
                      </a:extLst>
                    </a:gridCol>
                    <a:gridCol w="2403929">
                      <a:extLst>
                        <a:ext uri="{9D8B030D-6E8A-4147-A177-3AD203B41FA5}">
                          <a16:colId xmlns:a16="http://schemas.microsoft.com/office/drawing/2014/main" val="3539875767"/>
                        </a:ext>
                      </a:extLst>
                    </a:gridCol>
                    <a:gridCol w="2403929">
                      <a:extLst>
                        <a:ext uri="{9D8B030D-6E8A-4147-A177-3AD203B41FA5}">
                          <a16:colId xmlns:a16="http://schemas.microsoft.com/office/drawing/2014/main" val="2063928354"/>
                        </a:ext>
                      </a:extLst>
                    </a:gridCol>
                  </a:tblGrid>
                  <a:tr h="973969">
                    <a:tc>
                      <a:txBody>
                        <a:bodyPr/>
                        <a:lstStyle/>
                        <a:p>
                          <a:endParaRPr lang="zh-HK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>
                        <a:blipFill>
                          <a:blip r:embed="rId2"/>
                          <a:stretch>
                            <a:fillRect l="-100508" t="-3125" r="-201269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125" r="-100759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HK" dirty="0"/>
                            <a:t>g</a:t>
                          </a:r>
                          <a:endParaRPr lang="zh-HK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46596"/>
                      </a:ext>
                    </a:extLst>
                  </a:tr>
                  <a:tr h="973969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Noise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High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Small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High</a:t>
                          </a:r>
                          <a:endParaRPr lang="zh-HK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619987"/>
                      </a:ext>
                    </a:extLst>
                  </a:tr>
                  <a:tr h="973969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Edge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High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High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Small</a:t>
                          </a:r>
                          <a:endParaRPr lang="zh-HK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543479"/>
                      </a:ext>
                    </a:extLst>
                  </a:tr>
                  <a:tr h="973969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Interior points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Small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Small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High</a:t>
                          </a:r>
                          <a:endParaRPr lang="zh-HK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4139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4886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F7C79-1EF0-411A-8981-1B5F6B26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Role of the function g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AA826A-83AE-4D86-BB6D-79AEAA731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F20ED3-2C15-4590-BFEE-8B5C4C68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634"/>
            <a:ext cx="3745320" cy="40450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259FA9-C64C-4DDD-B687-B1B208D61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805" y="1536635"/>
            <a:ext cx="4086740" cy="40804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4B79E6-C551-46C0-819C-BB2396300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2" y="1536634"/>
            <a:ext cx="3905248" cy="40804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BBDFCA2-5975-4CED-85F4-458F4DEE6CF1}"/>
              </a:ext>
            </a:extLst>
          </p:cNvPr>
          <p:cNvSpPr txBox="1"/>
          <p:nvPr/>
        </p:nvSpPr>
        <p:spPr>
          <a:xfrm>
            <a:off x="1085851" y="5761318"/>
            <a:ext cx="1113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/>
              <a:t>Image f</a:t>
            </a:r>
            <a:endParaRPr lang="zh-HK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4FB26C4-085B-4CFB-915E-98CAFE5EB83F}"/>
              </a:ext>
            </a:extLst>
          </p:cNvPr>
          <p:cNvSpPr txBox="1"/>
          <p:nvPr/>
        </p:nvSpPr>
        <p:spPr>
          <a:xfrm>
            <a:off x="4648199" y="5761318"/>
            <a:ext cx="253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/>
              <a:t> f’ = f + some noise</a:t>
            </a:r>
            <a:endParaRPr lang="zh-HK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7155665-AEE9-4D5C-BACC-2A7B1275F423}"/>
                  </a:ext>
                </a:extLst>
              </p:cNvPr>
              <p:cNvSpPr txBox="1"/>
              <p:nvPr/>
            </p:nvSpPr>
            <p:spPr>
              <a:xfrm>
                <a:off x="9394639" y="5761317"/>
                <a:ext cx="29651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HK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altLang="zh-HK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HK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en-US" altLang="zh-HK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7155665-AEE9-4D5C-BACC-2A7B1275F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639" y="5761317"/>
                <a:ext cx="2965106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5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3B2C3-5AA6-4D93-9EF0-C9626EDC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Content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6DE249-80F6-4C47-8597-4BFA1AE21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/>
              <a:t>Introduction</a:t>
            </a:r>
            <a:endParaRPr lang="en-US" altLang="zh-HK" dirty="0"/>
          </a:p>
          <a:p>
            <a:r>
              <a:rPr lang="en-US" altLang="zh-HK" dirty="0"/>
              <a:t>Proposed models</a:t>
            </a:r>
          </a:p>
          <a:p>
            <a:pPr lvl="1"/>
            <a:r>
              <a:rPr lang="en-US" altLang="zh-HK" dirty="0"/>
              <a:t>Motivation</a:t>
            </a:r>
          </a:p>
          <a:p>
            <a:pPr lvl="1"/>
            <a:r>
              <a:rPr lang="en-US" altLang="zh-HK" dirty="0"/>
              <a:t>Advantages and disadvantages</a:t>
            </a:r>
          </a:p>
          <a:p>
            <a:pPr lvl="1"/>
            <a:r>
              <a:rPr lang="en-US" altLang="zh-HK" dirty="0"/>
              <a:t>Examples</a:t>
            </a:r>
          </a:p>
          <a:p>
            <a:pPr lvl="1"/>
            <a:r>
              <a:rPr lang="en-US" altLang="zh-HK" dirty="0"/>
              <a:t>Implementation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49188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E170C-9822-42A0-9E65-61063B5F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Role of the function g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9CBB6D-6B34-4D5C-AF83-3A63B5EE9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DD9497-62C8-4EE3-92A9-E955F828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426"/>
            <a:ext cx="3861155" cy="3867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5F28293-AEEA-4CA5-BC8B-B69957D60DFC}"/>
                  </a:ext>
                </a:extLst>
              </p:cNvPr>
              <p:cNvSpPr txBox="1"/>
              <p:nvPr/>
            </p:nvSpPr>
            <p:spPr>
              <a:xfrm>
                <a:off x="9756798" y="5681465"/>
                <a:ext cx="1764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HK" sz="240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HK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HK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′)|</m:t>
                      </m:r>
                    </m:oMath>
                  </m:oMathPara>
                </a14:m>
                <a:endParaRPr lang="zh-HK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5F28293-AEEA-4CA5-BC8B-B69957D60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98" y="5681465"/>
                <a:ext cx="1764970" cy="461665"/>
              </a:xfrm>
              <a:prstGeom prst="rect">
                <a:avLst/>
              </a:prstGeom>
              <a:blipFill>
                <a:blip r:embed="rId3"/>
                <a:stretch>
                  <a:fillRect l="-692" r="-692" b="-1842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5ABDEBDB-751E-42CC-913B-CFBDDDFAE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11" y="1495426"/>
            <a:ext cx="3861155" cy="3867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AFD3816-E57D-47E9-8F3B-EFDF605F2B5C}"/>
                  </a:ext>
                </a:extLst>
              </p:cNvPr>
              <p:cNvSpPr txBox="1"/>
              <p:nvPr/>
            </p:nvSpPr>
            <p:spPr>
              <a:xfrm>
                <a:off x="5137950" y="5681464"/>
                <a:ext cx="881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HK" sz="24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′|</m:t>
                      </m:r>
                    </m:oMath>
                  </m:oMathPara>
                </a14:m>
                <a:endParaRPr lang="zh-HK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AFD3816-E57D-47E9-8F3B-EFDF605F2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950" y="5681464"/>
                <a:ext cx="881973" cy="461665"/>
              </a:xfrm>
              <a:prstGeom prst="rect">
                <a:avLst/>
              </a:prstGeom>
              <a:blipFill>
                <a:blip r:embed="rId5"/>
                <a:stretch>
                  <a:fillRect l="-2069" r="-690" b="-1842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5D29DC4C-4636-465B-93B6-310A66B4F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1" y="1536633"/>
            <a:ext cx="3733800" cy="3867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C391811-05A9-4890-989C-C337C04F9D3E}"/>
                  </a:ext>
                </a:extLst>
              </p:cNvPr>
              <p:cNvSpPr txBox="1"/>
              <p:nvPr/>
            </p:nvSpPr>
            <p:spPr>
              <a:xfrm>
                <a:off x="1318894" y="5681463"/>
                <a:ext cx="98507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HK" sz="24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HK" sz="2400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HK" altLang="en-US" sz="2400" dirty="0"/>
              </a:p>
              <a:p>
                <a:endParaRPr lang="zh-HK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C391811-05A9-4890-989C-C337C04F9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94" y="5681463"/>
                <a:ext cx="985078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984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94445-17C6-417F-9BE4-3A618442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Result after adding g 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19DF68-AE2F-4E5B-B311-10C210CC1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425F32-AD77-47E0-B3B4-0734328E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7" y="1210061"/>
            <a:ext cx="5722274" cy="50614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E755E85-705A-42BD-A421-FC813A185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67" y="1210061"/>
            <a:ext cx="6171333" cy="506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52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859CAB-A81E-42C8-8305-7EF08B86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Result after adding g 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95454B-5BF3-4FFE-9939-A3602E395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3E5FDD-B915-4136-9227-7A6E4917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77" y="1356967"/>
            <a:ext cx="6058424" cy="54304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F710FE-5225-4253-AF00-B81182300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43" y="1356967"/>
            <a:ext cx="5421086" cy="54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8D6006-3410-43C3-9B05-866C2705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42900"/>
            <a:ext cx="11360800" cy="676275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Numerical method used</a:t>
            </a:r>
            <a:endParaRPr lang="zh-HK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ECC87BE7-7AE9-4D31-87EA-128E9856A6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914401"/>
                <a:ext cx="11360800" cy="5724524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>
                    <a:solidFill>
                      <a:schemeClr val="tx1"/>
                    </a:solidFill>
                  </a:rPr>
                  <a:t>Let</a:t>
                </a:r>
                <a:r>
                  <a:rPr lang="en-US" altLang="zh-HK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supHide m:val="on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supHide m:val="on"/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HK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HK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ctrlP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Gradient Descent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HK" dirty="0">
                    <a:solidFill>
                      <a:schemeClr val="tx1"/>
                    </a:solidFill>
                  </a:rPr>
                  <a:t> iteratively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:endParaRPr lang="en-US" altLang="zh-HK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:r>
                  <a:rPr lang="en-US" altLang="zh-HK" dirty="0">
                    <a:solidFill>
                      <a:schemeClr val="tx1"/>
                    </a:solidFill>
                  </a:rPr>
                  <a:t> where t is the step size (fixed), 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HK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|(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HK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altLang="zh-HK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HK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HK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HK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|(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altLang="zh-HK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HK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:r>
                  <a:rPr lang="en-US" altLang="zh-HK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52396" indent="0">
                  <a:buNone/>
                </a:pPr>
                <a:r>
                  <a:rPr lang="en-US" altLang="zh-HK" dirty="0">
                    <a:solidFill>
                      <a:schemeClr val="tx1"/>
                    </a:solidFill>
                  </a:rPr>
                  <a:t>and let the initial guess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altLang="zh-HK" dirty="0">
                    <a:solidFill>
                      <a:schemeClr val="tx1"/>
                    </a:solidFill>
                  </a:rPr>
                  <a:t> be g</a:t>
                </a:r>
              </a:p>
              <a:p>
                <a:endParaRPr lang="en-US" altLang="zh-HK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ECC87BE7-7AE9-4D31-87EA-128E9856A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914401"/>
                <a:ext cx="11360800" cy="5724524"/>
              </a:xfrm>
              <a:blipFill>
                <a:blip r:embed="rId2"/>
                <a:stretch>
                  <a:fillRect t="-958" b="-42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179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75F6C-EED0-4027-B5CE-02675CF1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Finite difference method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5D00015-1D1C-446C-9C8B-8DA201759F8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HK" dirty="0">
                    <a:solidFill>
                      <a:schemeClr val="tx1"/>
                    </a:solidFill>
                  </a:rPr>
                  <a:t>We have to discretize the PDE</a:t>
                </a: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Given a function f(x, y)</a:t>
                </a: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Assume f(</a:t>
                </a:r>
                <a:r>
                  <a:rPr lang="en-US" altLang="zh-HK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altLang="zh-HK" dirty="0">
                    <a:solidFill>
                      <a:schemeClr val="tx1"/>
                    </a:solidFill>
                  </a:rPr>
                  <a:t>) extend periodically</a:t>
                </a: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Approximate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K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HK" dirty="0">
                    <a:solidFill>
                      <a:schemeClr val="tx1"/>
                    </a:solidFill>
                  </a:rPr>
                  <a:t>  by 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HK" b="0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Approximate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K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HK" altLang="en-US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HK" dirty="0">
                    <a:solidFill>
                      <a:schemeClr val="tx1"/>
                    </a:solidFill>
                  </a:rPr>
                  <a:t>by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:r>
                  <a:rPr lang="en-US" altLang="zh-HK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−1,  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95D00015-1D1C-446C-9C8B-8DA201759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545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EA134-2C61-46F2-95E8-9DDC566C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Finite difference method</a:t>
            </a:r>
            <a:endParaRPr lang="zh-HK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859BD80F-043D-4B87-96D3-E9F1E9ED74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HK" dirty="0">
                    <a:solidFill>
                      <a:schemeClr val="tx1"/>
                    </a:solidFill>
                  </a:rPr>
                  <a:t>Hence, the Laplacian operator of f is approximated by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−1))</m:t>
                      </m:r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endParaRPr lang="en-US" altLang="zh-HK" dirty="0">
                  <a:solidFill>
                    <a:schemeClr val="tx1"/>
                  </a:solidFill>
                </a:endParaRP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Now, we can derive the discretization of 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HK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859BD80F-043D-4B87-96D3-E9F1E9ED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20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76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D5466A-E388-4CDB-BF69-D72F6015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Finite difference method</a:t>
            </a:r>
            <a:endParaRPr lang="zh-HK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C909D78D-1010-497A-A16E-A71F8E2E14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HK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HK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HK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HK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US" altLang="zh-HK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HK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HK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zh-HK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HK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  <m:r>
                      <a:rPr lang="en-US" altLang="zh-HK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HK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+1,</m:t>
                                        </m:r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− 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p>
                              <m:sSupPr>
                                <m:ctrlP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                                      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− 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p>
                              <m:sSupPr>
                                <m:ctrlP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                                     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+1,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− 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p>
                              <m:sSupPr>
                                <m:ctrlP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                                    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+1,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− 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p>
                              <m:sSupPr>
                                <m:ctrlP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HK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HK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C909D78D-1010-497A-A16E-A71F8E2E1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95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86B1C-7B5B-4090-A8D9-0460E4DC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Code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6E51A6-5EBB-433F-8401-18433A6FF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4079C6-D9C2-4550-BA56-6329C6B9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536633"/>
            <a:ext cx="5517358" cy="42763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A1DF19-0F6C-4E22-A002-A78500518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958" y="1536633"/>
            <a:ext cx="5843442" cy="14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76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19B31-5E05-43E9-969E-D664666F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Proposed Model 1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8FF8B6-593C-4AC0-8BDD-B94CC4B11B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altLang="zh-HK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supHide m:val="on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/>
                            </m:r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supHide m:val="on"/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HK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HK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p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ctrlP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supHide m:val="on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US" altLang="zh-HK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HK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HK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zh-H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HK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HK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HK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HK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HK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HK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HK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HK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HK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HK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H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HK"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p>
                                      <m:r>
                                        <a:rPr lang="en-US" altLang="zh-HK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𝑑𝑥𝑑𝑦</m:t>
                              </m:r>
                              <m:r>
                                <m:rPr>
                                  <m:nor/>
                                </m:rPr>
                                <a:rPr lang="en-US" altLang="zh-HK" dirty="0"/>
                                <m:t>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HK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HK" dirty="0"/>
              </a:p>
              <a:p>
                <a:pPr marL="0" indent="0">
                  <a:buNone/>
                </a:pPr>
                <a:endParaRPr lang="en-US" altLang="zh-HK" dirty="0"/>
              </a:p>
              <a:p>
                <a:pPr marL="0" indent="0">
                  <a:buNone/>
                </a:pPr>
                <a:r>
                  <a:rPr lang="en-US" altLang="zh-HK" dirty="0"/>
                  <a:t>Motivation</a:t>
                </a:r>
              </a:p>
              <a:p>
                <a:r>
                  <a:rPr lang="en-US" altLang="zh-HK" dirty="0"/>
                  <a:t>Avoid the image gradient to 0 at many points (reduce staircase effect)</a:t>
                </a:r>
              </a:p>
              <a:p>
                <a:r>
                  <a:rPr lang="en-US" altLang="zh-HK" dirty="0"/>
                  <a:t>Use Laplacian to measure the image oscillation instead of using the gradient 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8FF8B6-593C-4AC0-8BDD-B94CC4B11B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  <a:blipFill>
                <a:blip r:embed="rId2"/>
                <a:stretch>
                  <a:fillRect l="-1043" t="-1980" b="-297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143B32E-78D8-4B4F-8EA8-B36BD8B7F7C3}"/>
              </a:ext>
            </a:extLst>
          </p:cNvPr>
          <p:cNvSpPr/>
          <p:nvPr/>
        </p:nvSpPr>
        <p:spPr>
          <a:xfrm>
            <a:off x="3853543" y="3113314"/>
            <a:ext cx="4474028" cy="9361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AD80943-C860-4A86-96F9-AF78F7E2726E}"/>
                  </a:ext>
                </a:extLst>
              </p:cNvPr>
              <p:cNvSpPr txBox="1"/>
              <p:nvPr/>
            </p:nvSpPr>
            <p:spPr>
              <a:xfrm>
                <a:off x="4441372" y="4184423"/>
                <a:ext cx="2547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altLang="zh-HK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HK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lang="en-US" altLang="zh-HK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HK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altLang="zh-HK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HK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HK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AD80943-C860-4A86-96F9-AF78F7E2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72" y="4184423"/>
                <a:ext cx="25472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114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BF1822-1B8C-457B-B8DB-A05C40FF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Numerical method</a:t>
            </a:r>
            <a:endParaRPr lang="zh-HK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CD6312CE-8C29-4D2B-88E9-65D5377662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09514" cy="4351338"/>
              </a:xfrm>
            </p:spPr>
            <p:txBody>
              <a:bodyPr/>
              <a:lstStyle/>
              <a:p>
                <a:r>
                  <a:rPr lang="en-US" altLang="zh-HK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supHide m:val="on"/>
                            <m:ctrlP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altLang="zh-HK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  <m:sup/>
                          <m:e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sSub>
                                  <m:sSubPr>
                                    <m:ctrlP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sSub>
                                  <m:sSubPr>
                                    <m:ctrlP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sSub>
                                  <m:sSubPr>
                                    <m:ctrlP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sSub>
                                  <m:sSubPr>
                                    <m:ctrlP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</m:nary>
                      </m:e>
                    </m:nary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HK" dirty="0">
                    <a:solidFill>
                      <a:schemeClr val="tx1"/>
                    </a:solidFill>
                  </a:rPr>
                  <a:t> iteratively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HK" altLang="en-US" dirty="0"/>
                  <a:t> </a:t>
                </a:r>
                <a:r>
                  <a:rPr lang="en-US" altLang="zh-HK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K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solidFill>
                      <a:schemeClr val="tx1"/>
                    </a:solidFill>
                  </a:rPr>
                  <a:t> can be found by finding the Euler-Lagrange Equation of J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K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HK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HK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altLang="zh-HK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HK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HK" b="0" i="1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HK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HK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HK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den>
                    </m:f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We need to discretize above</a:t>
                </a:r>
              </a:p>
              <a:p>
                <a:pPr marL="0" indent="0" algn="ctr">
                  <a:buNone/>
                </a:pPr>
                <a:r>
                  <a:rPr lang="en-US" altLang="zh-HK" dirty="0"/>
                  <a:t>	</a:t>
                </a:r>
                <a:endParaRPr lang="en-US" altLang="zh-HK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HK" altLang="en-US" dirty="0"/>
              </a:p>
            </p:txBody>
          </p:sp>
        </mc:Choice>
        <mc:Fallback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CD6312CE-8C29-4D2B-88E9-65D537766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09514" cy="4351338"/>
              </a:xfrm>
              <a:blipFill>
                <a:blip r:embed="rId2"/>
                <a:stretch>
                  <a:fillRect l="-1015" t="-1401" r="-67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02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zh-HK" dirty="0"/>
              <a:t>Total Variation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15600" y="1356967"/>
                <a:ext cx="11360800" cy="4734867"/>
              </a:xfrm>
              <a:prstGeom prst="rect">
                <a:avLst/>
              </a:prstGeom>
            </p:spPr>
            <p:txBody>
              <a:bodyPr spcFirstLastPara="1" vert="horz" wrap="square" lIns="121900" tIns="121900" rIns="121900" bIns="121900" rtlCol="0" anchor="t" anchorCtr="0">
                <a:normAutofit/>
              </a:bodyPr>
              <a:lstStyle/>
              <a:p>
                <a:pPr marL="380990" indent="-380990">
                  <a:spcAft>
                    <a:spcPts val="1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Measuring how much does the function “oscillate”</a:t>
                </a:r>
              </a:p>
              <a:p>
                <a:pPr marL="380990" indent="-380990">
                  <a:spcAft>
                    <a:spcPts val="1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Let f be a real-valued function defined on [a,b]</a:t>
                </a:r>
              </a:p>
              <a:p>
                <a:pPr marL="0" indent="0"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80990" indent="-380990">
                  <a:spcAft>
                    <a:spcPts val="1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If f is differentiable,</a:t>
                </a:r>
              </a:p>
              <a:p>
                <a:pPr marL="0" indent="0"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356967"/>
                <a:ext cx="11360800" cy="4734867"/>
              </a:xfrm>
              <a:prstGeom prst="rect">
                <a:avLst/>
              </a:prstGeom>
              <a:blipFill>
                <a:blip r:embed="rId3"/>
                <a:stretch>
                  <a:fillRect l="-54" t="-51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1F60C8A8-5837-4C5C-BCE9-670306031F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101" y="1751980"/>
            <a:ext cx="22733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D5BA1-20D8-481C-9A0B-61A70C23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Numerical method</a:t>
            </a:r>
            <a:endParaRPr lang="zh-HK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0F138ED-B911-4AB5-AAA5-6FAE732A70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3914" y="1328058"/>
                <a:ext cx="11974286" cy="5442856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HK" dirty="0"/>
              </a:p>
              <a:p>
                <a:pPr marL="0" indent="0">
                  <a:buNone/>
                </a:pPr>
                <a:endParaRPr lang="en-US" altLang="zh-H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HK" i="1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+1, 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HK" dirty="0"/>
              </a:p>
              <a:p>
                <a:pPr marL="0" indent="0">
                  <a:buNone/>
                </a:pPr>
                <a:endParaRPr lang="en-US" altLang="zh-H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altLang="zh-HK" i="1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−2,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−2,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HK" dirty="0"/>
              </a:p>
              <a:p>
                <a:pPr marL="0" indent="0">
                  <a:buNone/>
                </a:pPr>
                <a:endParaRPr lang="en-US" altLang="zh-H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HK" i="1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+2, 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+2, 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HK" dirty="0"/>
              </a:p>
              <a:p>
                <a:pPr marL="0" indent="0">
                  <a:buNone/>
                </a:pPr>
                <a:endParaRPr lang="en-US" altLang="zh-H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altLang="zh-HK" i="1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−1))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+1, 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−1))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HK" dirty="0"/>
              </a:p>
              <a:p>
                <a:pPr marL="0" indent="0">
                  <a:buNone/>
                </a:pPr>
                <a:endParaRPr lang="en-US" altLang="zh-HK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1))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+1, 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+1))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HK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0F138ED-B911-4AB5-AAA5-6FAE732A70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914" y="1328058"/>
                <a:ext cx="11974286" cy="544285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519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0B117-FA92-474C-8323-88EB0291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Code</a:t>
            </a:r>
            <a:endParaRPr lang="zh-HK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4CB44351-E769-4443-A2F9-BD330D399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449" y="1455510"/>
            <a:ext cx="6900567" cy="5250090"/>
          </a:xfrm>
        </p:spPr>
      </p:pic>
    </p:spTree>
    <p:extLst>
      <p:ext uri="{BB962C8B-B14F-4D97-AF65-F5344CB8AC3E}">
        <p14:creationId xmlns:p14="http://schemas.microsoft.com/office/powerpoint/2010/main" val="593533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D02933-41FB-4576-B32E-1F515A01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Examples</a:t>
            </a:r>
            <a:endParaRPr lang="zh-HK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8DDFD1D-E9DD-428D-8AE1-A36118DAF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895" y="1786747"/>
            <a:ext cx="5096526" cy="421692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ECFBF4C-17D6-43FB-9AA0-70BD0E3E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79" y="1786747"/>
            <a:ext cx="5494472" cy="42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77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409354-7FE6-412D-AA54-0772DFB1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Examples</a:t>
            </a:r>
            <a:endParaRPr lang="zh-HK" altLang="en-US" dirty="0"/>
          </a:p>
        </p:txBody>
      </p:sp>
      <p:pic>
        <p:nvPicPr>
          <p:cNvPr id="9" name="內容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FB22BCE0-2994-407F-B5B6-31BBC30BC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96" y="1526052"/>
            <a:ext cx="5673040" cy="5266823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31ACC58-708C-498E-973E-A8AC22FA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67" y="1690688"/>
            <a:ext cx="5062851" cy="50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9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43CAC-2F78-4183-8109-6D2AEF4A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Examples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F918DBE-C206-4BF7-8C5F-892239E16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497" y="1715096"/>
            <a:ext cx="4381880" cy="432091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D4F1A2-A369-42D1-8EB6-39668F6D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377" y="1688423"/>
            <a:ext cx="4587638" cy="447332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AEB7B92-289D-46EC-BC01-0253AC1E3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1" y="1814164"/>
            <a:ext cx="2593152" cy="25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85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2ECDBA23-B6A8-48D9-9914-6CBE36F974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Role of the parameters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HK" dirty="0"/>
                  <a:t>)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2ECDBA23-B6A8-48D9-9914-6CBE36F97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內容版面配置區 4" descr="一張含有 文字, 相框 的圖片&#10;&#10;自動產生的描述">
            <a:extLst>
              <a:ext uri="{FF2B5EF4-FFF2-40B4-BE49-F238E27FC236}">
                <a16:creationId xmlns:a16="http://schemas.microsoft.com/office/drawing/2014/main" id="{BD9AC910-CD64-423D-A9E9-60423CEB2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3" y="1514081"/>
            <a:ext cx="7149193" cy="5133121"/>
          </a:xfr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74DB8A2-BA02-4047-BBE1-6EC05D2F8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2" y="1514081"/>
            <a:ext cx="4762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67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0D059-347A-4AA6-880A-BB58EBBB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Performance</a:t>
            </a:r>
            <a:endParaRPr lang="zh-HK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A647A4C-1EE0-4DB6-9483-36B495BF1B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Advantage:</a:t>
                </a:r>
              </a:p>
              <a:p>
                <a:pPr lvl="1"/>
                <a:r>
                  <a:rPr lang="en-US" altLang="zh-HK" dirty="0"/>
                  <a:t>The image is smoothened</a:t>
                </a:r>
              </a:p>
              <a:p>
                <a:pPr lvl="1"/>
                <a:r>
                  <a:rPr lang="en-US" altLang="zh-HK" dirty="0"/>
                  <a:t>The noise is reduced</a:t>
                </a:r>
              </a:p>
              <a:p>
                <a:pPr lvl="1"/>
                <a:r>
                  <a:rPr lang="en-US" altLang="zh-HK" dirty="0"/>
                  <a:t>No staircase effect</a:t>
                </a:r>
              </a:p>
              <a:p>
                <a:r>
                  <a:rPr lang="en-US" altLang="zh-HK" dirty="0"/>
                  <a:t>Disadvantage:</a:t>
                </a:r>
              </a:p>
              <a:p>
                <a:pPr lvl="1"/>
                <a:r>
                  <a:rPr lang="en-US" altLang="zh-HK" dirty="0"/>
                  <a:t>The denoising ability is not as good as the TV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HK" dirty="0"/>
                  <a:t> has to be chosen carefully</a:t>
                </a:r>
              </a:p>
              <a:p>
                <a:pPr lvl="1"/>
                <a:endParaRPr lang="en-US" altLang="zh-HK" dirty="0"/>
              </a:p>
              <a:p>
                <a:endParaRPr lang="zh-HK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A647A4C-1EE0-4DB6-9483-36B495BF1B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666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0C7E5-4309-4C18-9ACA-DEE5DD6A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Proposed Model 2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66C1E71-1FFE-4C14-A8B2-F3690FFFF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22612"/>
                <a:ext cx="10515600" cy="45543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HK" b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Combine both TV model and the proposed model 1, i.e. we minimize</a:t>
                </a:r>
              </a:p>
              <a:p>
                <a:pPr marL="0" indent="0">
                  <a:buNone/>
                </a:pPr>
                <a:endParaRPr lang="en-US" altLang="zh-HK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supHide m:val="on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supHide m:val="on"/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HK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HK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ctrlP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supHide m:val="on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HK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HK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HK" dirty="0"/>
                  <a:t> , where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HK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dirty="0"/>
                  <a:t>are</a:t>
                </a:r>
                <a:r>
                  <a:rPr lang="en-US" altLang="zh-HK" b="0" dirty="0">
                    <a:solidFill>
                      <a:schemeClr val="tx1"/>
                    </a:solidFill>
                  </a:rPr>
                  <a:t> positive parameters</a:t>
                </a:r>
              </a:p>
              <a:p>
                <a:r>
                  <a:rPr lang="en-US" altLang="zh-HK" b="0" dirty="0">
                    <a:solidFill>
                      <a:schemeClr val="tx1"/>
                    </a:solidFill>
                  </a:rPr>
                  <a:t>Motivation:</a:t>
                </a:r>
              </a:p>
              <a:p>
                <a:pPr lvl="1"/>
                <a:r>
                  <a:rPr lang="en-US" altLang="zh-HK" dirty="0"/>
                  <a:t>Balance the effect of both TV model and the first proposed model</a:t>
                </a:r>
                <a:endParaRPr lang="en-US" altLang="zh-HK" b="0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zh-HK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HK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66C1E71-1FFE-4C14-A8B2-F3690FFFF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22612"/>
                <a:ext cx="10515600" cy="4554351"/>
              </a:xfrm>
              <a:blipFill>
                <a:blip r:embed="rId2"/>
                <a:stretch>
                  <a:fillRect l="-1043" t="-3213" b="-307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601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44B524-2CBF-4F22-8DE9-EED6F2F1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Numerical method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81D5B5F-A561-447A-8F12-5B24CB4522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HK" dirty="0">
                    <a:solidFill>
                      <a:schemeClr val="tx1"/>
                    </a:solidFill>
                  </a:rPr>
                  <a:t> iteratively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HK" altLang="en-US" dirty="0"/>
                  <a:t> </a:t>
                </a:r>
                <a:r>
                  <a:rPr lang="en-US" altLang="zh-HK" dirty="0"/>
                  <a:t>,</a:t>
                </a:r>
                <a:r>
                  <a:rPr lang="zh-HK" altLang="en-US" dirty="0"/>
                  <a:t> </a:t>
                </a:r>
                <a:r>
                  <a:rPr lang="en-US" altLang="zh-HK" dirty="0"/>
                  <a:t>where</a:t>
                </a:r>
                <a:r>
                  <a:rPr lang="zh-HK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K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HK" altLang="en-US" dirty="0"/>
                  <a:t> </a:t>
                </a:r>
                <a:r>
                  <a:rPr lang="en-US" altLang="zh-HK" dirty="0"/>
                  <a:t>is the sum the gradients used in the TV model and the proposed model 1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81D5B5F-A561-447A-8F12-5B24CB452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34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935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830E7-C5C1-48B9-886E-017FF525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Code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523383-C615-42CF-91AF-B26DA5DDB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50" y="2242458"/>
            <a:ext cx="11026050" cy="2928256"/>
          </a:xfrm>
        </p:spPr>
      </p:pic>
    </p:spTree>
    <p:extLst>
      <p:ext uri="{BB962C8B-B14F-4D97-AF65-F5344CB8AC3E}">
        <p14:creationId xmlns:p14="http://schemas.microsoft.com/office/powerpoint/2010/main" val="61052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995B7-A406-4391-B565-6F6385AB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Total Variation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66E0BA10-20FC-4906-B772-933C6BEE2DD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HK" dirty="0">
                    <a:solidFill>
                      <a:schemeClr val="tx1"/>
                    </a:solidFill>
                  </a:rPr>
                  <a:t>More generally, for a real-valued integrable function defined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K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HK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HK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sup</m:t>
                      </m:r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⁡{</m:t>
                      </m:r>
                      <m:nary>
                        <m:naryPr>
                          <m:supHide m:val="on"/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HK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HK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d>
                            <m:d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HK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d>
                                <m:dPr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≤1, ∀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HK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pPr marL="152396" indent="0">
                  <a:buNone/>
                </a:pPr>
                <a:r>
                  <a:rPr lang="en-US" altLang="zh-HK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HK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HK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dirty="0">
                    <a:solidFill>
                      <a:schemeClr val="tx1"/>
                    </a:solidFill>
                  </a:rPr>
                  <a:t>is the set of C1 functions defined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HK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HK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HK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HK" dirty="0">
                    <a:solidFill>
                      <a:schemeClr val="tx1"/>
                    </a:solidFill>
                  </a:rPr>
                  <a:t>with compact support.</a:t>
                </a: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Rudin, </a:t>
                </a:r>
                <a:r>
                  <a:rPr lang="en-US" altLang="zh-HK" dirty="0" err="1">
                    <a:solidFill>
                      <a:schemeClr val="tx1"/>
                    </a:solidFill>
                  </a:rPr>
                  <a:t>Osher</a:t>
                </a:r>
                <a:r>
                  <a:rPr lang="en-US" altLang="zh-HK" dirty="0">
                    <a:solidFill>
                      <a:schemeClr val="tx1"/>
                    </a:solidFill>
                  </a:rPr>
                  <a:t> and Fatemi observed that the total variation of a noisy image is higher than an image without noise</a:t>
                </a:r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66E0BA10-20FC-4906-B772-933C6BEE2D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654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4174E-9EC1-48D2-8BF8-740FEAFC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Examples</a:t>
            </a:r>
            <a:endParaRPr lang="zh-HK" altLang="en-US" dirty="0"/>
          </a:p>
        </p:txBody>
      </p:sp>
      <p:pic>
        <p:nvPicPr>
          <p:cNvPr id="9" name="內容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A37CEC91-1FAF-4798-BB91-D776BD19B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1690688"/>
            <a:ext cx="5682343" cy="4554741"/>
          </a:xfrm>
        </p:spPr>
      </p:pic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9F023E15-05A1-495F-8563-2322F5588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824933"/>
            <a:ext cx="4762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96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31ECB-741B-4ED8-B7D3-04AA9983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Examples</a:t>
            </a:r>
            <a:endParaRPr lang="zh-HK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216B9397-AE3E-4C97-A8CE-0DA62E433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5094"/>
            <a:ext cx="5803891" cy="451663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063041-CD92-4B0B-938A-B6485F20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" y="1699110"/>
            <a:ext cx="5483878" cy="42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01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C8F59-E892-4603-B37D-107E32B0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Examples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CD1A8C-1C0E-448A-9046-7681BB8F1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916" y="1690688"/>
            <a:ext cx="2989826" cy="423684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EC7D56-4B7E-468E-9153-B49A0FF8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516" y="1607662"/>
            <a:ext cx="3479198" cy="442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3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B2A0A-5003-4252-BAAD-BF89B838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9891F8D-6165-42C4-8851-88E5797A2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18" y="1631357"/>
            <a:ext cx="5677392" cy="460003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DFA3C2-C2C9-410A-A234-B969A22E2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4676"/>
            <a:ext cx="5677392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46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ECB40D-5296-4DCF-B84E-D78A3922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Examples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A11E0A8-573D-4461-A8E0-337F93946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40" y="1341880"/>
            <a:ext cx="5344966" cy="5374606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AAABBE-5C3E-4833-B9EF-D5E24A0F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15" y="1381589"/>
            <a:ext cx="5891569" cy="51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51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BF8F8A-C6BF-4BE2-BE0F-D5D09BE9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Examples</a:t>
            </a:r>
            <a:endParaRPr lang="zh-HK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642847E-0198-4AB7-A15A-7E0AF981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63" y="1461323"/>
            <a:ext cx="5409488" cy="47653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E5775B-CE8B-4A35-8F3B-17F0761D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1323"/>
            <a:ext cx="5181599" cy="45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26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DC3E4-43DC-4FAF-9625-742BE91B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Examples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501DDB-940A-480C-A2EB-A50C3BAA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7" y="1613245"/>
            <a:ext cx="5342383" cy="4683624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AE79562-3C63-4B8E-A7C0-21930BD01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5463" y="1613244"/>
            <a:ext cx="5386575" cy="46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84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C376E9-6556-4538-AC7C-5BD6B0FF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Examples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F2CDF91-58BA-4BC9-9EB2-E2D2AB178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41" y="1456914"/>
            <a:ext cx="5252152" cy="503596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D4A13D-20D9-488B-AC32-233022328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646" y="1456914"/>
            <a:ext cx="5625913" cy="50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1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4454D-CA5C-4365-931F-55F6A9EC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Examples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484A350-8733-4D3B-BCAA-0478E48AF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44374"/>
            <a:ext cx="2366297" cy="233980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318D16-E844-490B-90B9-42405AE1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318" y="3584182"/>
            <a:ext cx="2831947" cy="29086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2C597B-7D58-41FF-A41A-00BAEA1DF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806" y="1690688"/>
            <a:ext cx="5090601" cy="44504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05F1488-7C74-44C6-996F-F0CADF07F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444" y="1721171"/>
            <a:ext cx="4412362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06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4FCEFC2-9C1B-446F-AE16-27DEC2DEDC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Role of the parameters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HK" dirty="0"/>
                  <a:t>)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4FCEFC2-9C1B-446F-AE16-27DEC2DED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6" descr="一張含有 文字 的圖片&#10;&#10;自動產生的描述">
            <a:extLst>
              <a:ext uri="{FF2B5EF4-FFF2-40B4-BE49-F238E27FC236}">
                <a16:creationId xmlns:a16="http://schemas.microsoft.com/office/drawing/2014/main" id="{762965D2-EF33-4C6F-B0B7-08A4C8045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5" y="1450542"/>
            <a:ext cx="5477309" cy="5107855"/>
          </a:xfr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31FE696F-434F-4C31-86B4-FF28A42F8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34" y="1587787"/>
            <a:ext cx="5564083" cy="50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8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zh-HK" dirty="0"/>
              <a:t>Total Variation Model (TV Model \ ROF Model)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Google Shape;73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11360800" cy="4555200"/>
              </a:xfrm>
              <a:prstGeom prst="rect">
                <a:avLst/>
              </a:prstGeom>
            </p:spPr>
            <p:txBody>
              <a:bodyPr spcFirstLastPara="1" vert="horz" wrap="square" lIns="121900" tIns="121900" rIns="121900" bIns="121900" rtlCol="0" anchor="t" anchorCtr="0">
                <a:normAutofit fontScale="92500"/>
              </a:bodyPr>
              <a:lstStyle/>
              <a:p>
                <a:pPr marL="380990" indent="-380990">
                  <a:spcAft>
                    <a:spcPts val="1600"/>
                  </a:spcAft>
                </a:pPr>
                <a:r>
                  <a:rPr lang="en-US" altLang="zh-TW" dirty="0">
                    <a:solidFill>
                      <a:schemeClr val="tx1"/>
                    </a:solidFill>
                    <a:latin typeface="+mj-lt"/>
                  </a:rPr>
                  <a:t>The L2 norm of the last term is changed to L1 norm</a:t>
                </a:r>
              </a:p>
              <a:p>
                <a:pPr marL="0" indent="0"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lim>
                      </m:limLow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sSubSup>
                        <m:sSubSupPr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HK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altLang="zh-HK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HK" b="0" dirty="0">
                    <a:solidFill>
                      <a:schemeClr val="tx1"/>
                    </a:solidFill>
                    <a:latin typeface="+mn-lt"/>
                  </a:rPr>
                  <a:t>where the L-p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HK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HK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HK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altLang="zh-HK" b="0" i="1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altLang="zh-HK" i="1" dirty="0">
                    <a:solidFill>
                      <a:schemeClr val="tx1"/>
                    </a:solidFill>
                    <a:latin typeface="+mn-lt"/>
                  </a:rPr>
                  <a:t>so the above formula</a:t>
                </a:r>
                <a:r>
                  <a:rPr lang="en-US" altLang="zh-HK" b="0" dirty="0">
                    <a:solidFill>
                      <a:schemeClr val="tx1"/>
                    </a:solidFill>
                    <a:latin typeface="+mn-lt"/>
                  </a:rPr>
                  <a:t> is equivalent as minimizing</a:t>
                </a:r>
              </a:p>
              <a:p>
                <a:pPr marL="0" indent="0"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H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supHide m:val="on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HK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H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supHide m:val="on"/>
                                  <m:ctrlP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HK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  <m:sup/>
                                <m:e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HK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ctrlP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80990" indent="-380990">
                  <a:spcAft>
                    <a:spcPts val="1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This model can enhance and preserve edges and textures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Google Shape;73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11360800" cy="4555200"/>
              </a:xfrm>
              <a:prstGeom prst="rect">
                <a:avLst/>
              </a:prstGeom>
              <a:blipFill>
                <a:blip r:embed="rId3"/>
                <a:stretch>
                  <a:fillRect l="-54" t="-402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87AA3BD-48F0-4BFD-A7EC-B0683AF128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Role of the parameters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HK" dirty="0"/>
                  <a:t>)</a:t>
                </a:r>
                <a:endParaRPr lang="zh-HK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87AA3BD-48F0-4BFD-A7EC-B0683AF12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571DB27-9FE1-4BDC-A558-97AA7CDDE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03" y="1606802"/>
            <a:ext cx="5670369" cy="5103332"/>
          </a:xfr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9C533FC-28E4-4BCD-B7B0-5B9AD728A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235304" cy="45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13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1E7EDBB-A15B-400A-BA6C-C44E1B95801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Role of the parameters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HK" dirty="0"/>
                  <a:t>)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1E7EDBB-A15B-400A-BA6C-C44E1B9580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1E4BA752-1B5F-4F60-B79D-668D435EB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7" y="1808018"/>
            <a:ext cx="5360804" cy="4684857"/>
          </a:xfr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F0150C1B-4373-4EB3-A186-E4332A99D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08018"/>
            <a:ext cx="5449455" cy="49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58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F2A18-0E05-445C-94BC-88C7FD9B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Performance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A691A9-BED6-4620-BFEA-CE5880587A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Advantage:</a:t>
                </a:r>
              </a:p>
              <a:p>
                <a:pPr lvl="1"/>
                <a:r>
                  <a:rPr lang="en-US" altLang="zh-HK" dirty="0"/>
                  <a:t>Combine the advantages of both TV model and the proposed model 1</a:t>
                </a:r>
              </a:p>
              <a:p>
                <a:pPr lvl="2"/>
                <a:r>
                  <a:rPr lang="en-US" altLang="zh-HK" dirty="0"/>
                  <a:t>Noise is reduced </a:t>
                </a:r>
              </a:p>
              <a:p>
                <a:pPr lvl="2"/>
                <a:r>
                  <a:rPr lang="en-US" altLang="zh-HK" dirty="0"/>
                  <a:t>Staircase effect is not obvious</a:t>
                </a:r>
              </a:p>
              <a:p>
                <a:r>
                  <a:rPr lang="en-US" altLang="zh-HK" dirty="0"/>
                  <a:t>Disadvantage:</a:t>
                </a:r>
              </a:p>
              <a:p>
                <a:pPr lvl="1"/>
                <a:r>
                  <a:rPr lang="en-US" altLang="zh-HK" dirty="0"/>
                  <a:t>The edges not as sharp as the TV model</a:t>
                </a:r>
              </a:p>
              <a:p>
                <a:pPr lvl="1"/>
                <a:r>
                  <a:rPr lang="en-US" altLang="zh-HK" dirty="0"/>
                  <a:t>Have to choose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HK" dirty="0"/>
                  <a:t> carefully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A691A9-BED6-4620-BFEA-CE5880587A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3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85BE99-229C-40E2-A62E-6B096232A1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Role of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HK" altLang="en-US" dirty="0"/>
                  <a:t> 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85BE99-229C-40E2-A62E-6B096232A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A8EF1B-3E9D-4F13-A452-D305B0576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Controlling the smoothness output image</a:t>
                </a:r>
              </a:p>
              <a:p>
                <a:pPr lvl="1"/>
                <a:r>
                  <a:rPr lang="en-US" altLang="zh-HK" dirty="0"/>
                  <a:t>Larger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  ⇒</m:t>
                    </m:r>
                  </m:oMath>
                </a14:m>
                <a:r>
                  <a:rPr lang="en-US" altLang="zh-HK" b="0" dirty="0"/>
                  <a:t>  smoother and blurrier image</a:t>
                </a:r>
              </a:p>
              <a:p>
                <a:pPr lvl="1"/>
                <a:r>
                  <a:rPr lang="en-US" altLang="zh-HK" dirty="0"/>
                  <a:t>Smaller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  ⇒</m:t>
                    </m:r>
                  </m:oMath>
                </a14:m>
                <a:r>
                  <a:rPr lang="en-US" altLang="zh-HK" b="0" dirty="0"/>
                  <a:t>  Less blurry but the noise still appear</a:t>
                </a:r>
              </a:p>
              <a:p>
                <a:pPr lvl="1"/>
                <a:endParaRPr lang="en-US" altLang="zh-HK" b="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A8EF1B-3E9D-4F13-A452-D305B0576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F799610-9F91-4072-9F47-44363E468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7625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415600" y="20281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zh-HK" altLang="zh-HK" dirty="0"/>
              <a:t>Total Variation Model (TV Model \ ROF Model)</a:t>
            </a:r>
            <a:endParaRPr dirty="0"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085" y="1064167"/>
            <a:ext cx="6225915" cy="539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04" y="1064167"/>
            <a:ext cx="5877867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DCC9EBB-DDBE-425D-BF7A-E84F37CE19D9}"/>
              </a:ext>
            </a:extLst>
          </p:cNvPr>
          <p:cNvSpPr txBox="1"/>
          <p:nvPr/>
        </p:nvSpPr>
        <p:spPr>
          <a:xfrm>
            <a:off x="2305051" y="6056936"/>
            <a:ext cx="169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/>
              <a:t>Noisy image</a:t>
            </a:r>
            <a:endParaRPr lang="zh-HK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F896EA-318A-4244-9DA9-8E2F174007D3}"/>
              </a:ext>
            </a:extLst>
          </p:cNvPr>
          <p:cNvSpPr txBox="1"/>
          <p:nvPr/>
        </p:nvSpPr>
        <p:spPr>
          <a:xfrm>
            <a:off x="8235958" y="6162712"/>
            <a:ext cx="248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/>
              <a:t>After TV denoising</a:t>
            </a:r>
            <a:endParaRPr lang="zh-HK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415600" y="20281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zh-HK" altLang="zh-HK" dirty="0"/>
              <a:t>Total Variation Model (TV Model \ ROF Model)</a:t>
            </a:r>
            <a:endParaRPr dirty="0"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DCC9EBB-DDBE-425D-BF7A-E84F37CE19D9}"/>
              </a:ext>
            </a:extLst>
          </p:cNvPr>
          <p:cNvSpPr txBox="1"/>
          <p:nvPr/>
        </p:nvSpPr>
        <p:spPr>
          <a:xfrm>
            <a:off x="2305051" y="605693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HK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F896EA-318A-4244-9DA9-8E2F174007D3}"/>
              </a:ext>
            </a:extLst>
          </p:cNvPr>
          <p:cNvSpPr txBox="1"/>
          <p:nvPr/>
        </p:nvSpPr>
        <p:spPr>
          <a:xfrm>
            <a:off x="8235958" y="61627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HK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817C68-658B-46FC-98C8-2CECA562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36633"/>
            <a:ext cx="3893574" cy="41456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EEE555-02D7-4BB8-9303-18867AA5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95" y="1480079"/>
            <a:ext cx="4191363" cy="42218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BEB42E-AC38-4316-9354-E7A18D515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464" y="1480079"/>
            <a:ext cx="4328535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31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zh-HK"/>
              <a:t>Major drawbacks</a:t>
            </a:r>
            <a:endParaRPr dirty="0"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380990" indent="-38099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The contrast is lost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Lost of texture</a:t>
            </a:r>
          </a:p>
          <a:p>
            <a:pPr marL="380990" indent="-38099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“Staircase effect”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7885</TotalTime>
  <Words>1033</Words>
  <Application>Microsoft Office PowerPoint</Application>
  <PresentationFormat>寬螢幕</PresentationFormat>
  <Paragraphs>198</Paragraphs>
  <Slides>52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佈景主題</vt:lpstr>
      <vt:lpstr>Math4900 Project Defense</vt:lpstr>
      <vt:lpstr>Content</vt:lpstr>
      <vt:lpstr>Total Variation</vt:lpstr>
      <vt:lpstr>Total Variation</vt:lpstr>
      <vt:lpstr>Total Variation Model (TV Model \ ROF Model)</vt:lpstr>
      <vt:lpstr>Role of λ </vt:lpstr>
      <vt:lpstr>Total Variation Model (TV Model \ ROF Model)</vt:lpstr>
      <vt:lpstr>Total Variation Model (TV Model \ ROF Model)</vt:lpstr>
      <vt:lpstr>Major drawbacks</vt:lpstr>
      <vt:lpstr>Staircase effect</vt:lpstr>
      <vt:lpstr>Piecewise constant solution</vt:lpstr>
      <vt:lpstr>Piecewise constant solution</vt:lpstr>
      <vt:lpstr>Piecewise constant solution</vt:lpstr>
      <vt:lpstr>What causes “staircase effect” ?</vt:lpstr>
      <vt:lpstr>Comparison of L1 norm and L2 norm</vt:lpstr>
      <vt:lpstr>Modified TV Model</vt:lpstr>
      <vt:lpstr>Role of the function g</vt:lpstr>
      <vt:lpstr>Role of the function g</vt:lpstr>
      <vt:lpstr>Role of the function g</vt:lpstr>
      <vt:lpstr>Role of the function g</vt:lpstr>
      <vt:lpstr>Result after adding g </vt:lpstr>
      <vt:lpstr>Result after adding g </vt:lpstr>
      <vt:lpstr>Numerical method used</vt:lpstr>
      <vt:lpstr>Finite difference method</vt:lpstr>
      <vt:lpstr>Finite difference method</vt:lpstr>
      <vt:lpstr>Finite difference method</vt:lpstr>
      <vt:lpstr>Code</vt:lpstr>
      <vt:lpstr>Proposed Model 1</vt:lpstr>
      <vt:lpstr>Numerical method</vt:lpstr>
      <vt:lpstr>Numerical method</vt:lpstr>
      <vt:lpstr>Code</vt:lpstr>
      <vt:lpstr>Examples</vt:lpstr>
      <vt:lpstr>Examples</vt:lpstr>
      <vt:lpstr>Examples</vt:lpstr>
      <vt:lpstr>Role of the parameters (β)</vt:lpstr>
      <vt:lpstr>Performance</vt:lpstr>
      <vt:lpstr>Proposed Model 2</vt:lpstr>
      <vt:lpstr>Numerical method</vt:lpstr>
      <vt:lpstr>Code</vt:lpstr>
      <vt:lpstr>Examples</vt:lpstr>
      <vt:lpstr>Examples</vt:lpstr>
      <vt:lpstr>Examples</vt:lpstr>
      <vt:lpstr>Example</vt:lpstr>
      <vt:lpstr>Examples</vt:lpstr>
      <vt:lpstr>Examples</vt:lpstr>
      <vt:lpstr>Examples</vt:lpstr>
      <vt:lpstr>Examples</vt:lpstr>
      <vt:lpstr>Examples</vt:lpstr>
      <vt:lpstr>Role of the parameters (β)</vt:lpstr>
      <vt:lpstr>Role of the parameters (β)</vt:lpstr>
      <vt:lpstr>Role of the parameters (λ)</vt:lpstr>
      <vt:lpstr>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chun yin lai</dc:creator>
  <cp:lastModifiedBy>chun yin lai</cp:lastModifiedBy>
  <cp:revision>43</cp:revision>
  <dcterms:created xsi:type="dcterms:W3CDTF">2021-11-20T16:25:29Z</dcterms:created>
  <dcterms:modified xsi:type="dcterms:W3CDTF">2021-11-29T03:02:23Z</dcterms:modified>
</cp:coreProperties>
</file>